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Default Extension="pict" ContentType="image/pict"/>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Default Extension="vml" ContentType="application/vnd.openxmlformats-officedocument.vmlDrawing"/>
  <Override PartName="/ppt/slides/slide17.xml" ContentType="application/vnd.openxmlformats-officedocument.presentationml.slide+xml"/>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20"/>
  </p:notesMasterIdLst>
  <p:sldIdLst>
    <p:sldId id="256" r:id="rId2"/>
    <p:sldId id="258" r:id="rId3"/>
    <p:sldId id="257" r:id="rId4"/>
    <p:sldId id="273" r:id="rId5"/>
    <p:sldId id="271" r:id="rId6"/>
    <p:sldId id="263" r:id="rId7"/>
    <p:sldId id="260" r:id="rId8"/>
    <p:sldId id="261" r:id="rId9"/>
    <p:sldId id="262" r:id="rId10"/>
    <p:sldId id="259" r:id="rId11"/>
    <p:sldId id="269" r:id="rId12"/>
    <p:sldId id="270" r:id="rId13"/>
    <p:sldId id="264" r:id="rId14"/>
    <p:sldId id="265" r:id="rId15"/>
    <p:sldId id="266" r:id="rId16"/>
    <p:sldId id="268" r:id="rId17"/>
    <p:sldId id="272" r:id="rId18"/>
    <p:sldId id="26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87" d="100"/>
          <a:sy n="87" d="100"/>
        </p:scale>
        <p:origin x="-960"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EEABE1-77FF-B847-A0E1-B58D576A6FE9}" type="datetimeFigureOut">
              <a:rPr lang="en-US" smtClean="0"/>
              <a:pPr/>
              <a:t>1/10/18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E9F2E3-210E-AC46-9212-D3AC7722B76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stakeholders.ofcom.org.uk/binaries/research/media-literacy/children-parents-nov-15/childrens_parents_nov2015.pdf"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Rectangle 7"/>
          <p:cNvSpPr txBox="1">
            <a:spLocks noGrp="1" noChangeArrowheads="1"/>
          </p:cNvSpPr>
          <p:nvPr/>
        </p:nvSpPr>
        <p:spPr bwMode="auto">
          <a:xfrm>
            <a:off x="3884414" y="8685894"/>
            <a:ext cx="2972098" cy="456595"/>
          </a:xfrm>
          <a:prstGeom prst="rect">
            <a:avLst/>
          </a:prstGeom>
          <a:noFill/>
          <a:ln w="9525">
            <a:noFill/>
            <a:miter lim="800000"/>
            <a:headEnd/>
            <a:tailEnd/>
          </a:ln>
        </p:spPr>
        <p:txBody>
          <a:bodyPr lIns="86493" tIns="43247" rIns="86493" bIns="43247" anchor="b">
            <a:prstTxWarp prst="textNoShape">
              <a:avLst/>
            </a:prstTxWarp>
          </a:bodyPr>
          <a:lstStyle/>
          <a:p>
            <a:pPr algn="r" eaLnBrk="1" hangingPunct="1"/>
            <a:fld id="{AC238456-8825-8D4F-8E0C-75B02CDD37A1}" type="slidenum">
              <a:rPr lang="en-US" sz="1100"/>
              <a:pPr algn="r" eaLnBrk="1" hangingPunct="1"/>
              <a:t>2</a:t>
            </a:fld>
            <a:endParaRPr lang="en-US" sz="1100" dirty="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p:spPr>
        <p:txBody>
          <a:bodyPr/>
          <a:lstStyle/>
          <a:p>
            <a:pPr eaLnBrk="1" hangingPunct="1"/>
            <a:r>
              <a:rPr lang="en-US" sz="1200" u="none" kern="1200" dirty="0" smtClean="0">
                <a:solidFill>
                  <a:schemeClr val="tx1"/>
                </a:solidFill>
                <a:latin typeface="+mn-lt"/>
                <a:ea typeface="+mn-ea"/>
                <a:cs typeface="+mn-cs"/>
              </a:rPr>
              <a:t>Children love using technology and are learning to navigate websites, online games and consoles, and touch screen technology like </a:t>
            </a:r>
            <a:r>
              <a:rPr lang="en-US" sz="1200" u="none" kern="1200" dirty="0" err="1" smtClean="0">
                <a:solidFill>
                  <a:schemeClr val="tx1"/>
                </a:solidFill>
                <a:latin typeface="+mn-lt"/>
                <a:ea typeface="+mn-ea"/>
                <a:cs typeface="+mn-cs"/>
              </a:rPr>
              <a:t>iPads</a:t>
            </a:r>
            <a:r>
              <a:rPr lang="en-US" sz="1200" u="none" kern="1200" dirty="0" smtClean="0">
                <a:solidFill>
                  <a:schemeClr val="tx1"/>
                </a:solidFill>
                <a:latin typeface="+mn-lt"/>
                <a:ea typeface="+mn-ea"/>
                <a:cs typeface="+mn-cs"/>
              </a:rPr>
              <a:t> and </a:t>
            </a:r>
            <a:r>
              <a:rPr lang="en-US" sz="1200" u="none" kern="1200" dirty="0" err="1" smtClean="0">
                <a:solidFill>
                  <a:schemeClr val="tx1"/>
                </a:solidFill>
                <a:latin typeface="+mn-lt"/>
                <a:ea typeface="+mn-ea"/>
                <a:cs typeface="+mn-cs"/>
              </a:rPr>
              <a:t>smartphones</a:t>
            </a:r>
            <a:r>
              <a:rPr lang="en-US" sz="1200" u="none" kern="1200" dirty="0" smtClean="0">
                <a:solidFill>
                  <a:schemeClr val="tx1"/>
                </a:solidFill>
                <a:latin typeface="+mn-lt"/>
                <a:ea typeface="+mn-ea"/>
                <a:cs typeface="+mn-cs"/>
              </a:rPr>
              <a:t> from a younger and younger age. </a:t>
            </a:r>
          </a:p>
          <a:p>
            <a:pPr eaLnBrk="1" hangingPunct="1"/>
            <a:r>
              <a:rPr lang="en-US" sz="1200" u="none" kern="1200" dirty="0" smtClean="0">
                <a:solidFill>
                  <a:schemeClr val="tx1"/>
                </a:solidFill>
                <a:latin typeface="+mn-lt"/>
                <a:ea typeface="+mn-ea"/>
                <a:cs typeface="+mn-cs"/>
              </a:rPr>
              <a:t>Latest </a:t>
            </a:r>
            <a:r>
              <a:rPr lang="en-US" sz="1200" b="1" u="none" kern="1200" dirty="0" smtClean="0">
                <a:solidFill>
                  <a:schemeClr val="tx1"/>
                </a:solidFill>
                <a:latin typeface="+mn-lt"/>
                <a:ea typeface="+mn-ea"/>
                <a:cs typeface="+mn-cs"/>
                <a:hlinkClick r:id="rId3"/>
              </a:rPr>
              <a:t>Ofcom research has shown that 94% of 5-15 year olds live in a household with internet access and over a third of all 3-4 year olds are now accessing the internet in their homes. We know that children need support in these environments, to get the best out of using the internet, and there are real advantages in making sure that children are supported in their internet use right from the start.</a:t>
            </a:r>
            <a:endParaRPr lang="en-GB" u="none" dirty="0">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We teach our children the </a:t>
            </a:r>
            <a:r>
              <a:rPr lang="en-US" sz="1200" b="1" kern="1200" dirty="0" smtClean="0">
                <a:solidFill>
                  <a:schemeClr val="tx1"/>
                </a:solidFill>
                <a:latin typeface="+mn-lt"/>
                <a:ea typeface="+mn-ea"/>
                <a:cs typeface="+mn-cs"/>
              </a:rPr>
              <a:t>SMART rules and these are displayed in all our classrooms as a reminder of how to stay safe online.  </a:t>
            </a:r>
          </a:p>
          <a:p>
            <a:r>
              <a:rPr lang="en-US" sz="1200" b="1" kern="1200" dirty="0" smtClean="0">
                <a:solidFill>
                  <a:schemeClr val="tx1"/>
                </a:solidFill>
                <a:latin typeface="+mn-lt"/>
                <a:ea typeface="+mn-ea"/>
                <a:cs typeface="+mn-cs"/>
              </a:rPr>
              <a:t>S - Keep SAFE Don't give out your personal information when you are online. This includes your name, email address, phone number and passwords.</a:t>
            </a:r>
          </a:p>
          <a:p>
            <a:r>
              <a:rPr lang="en-US" sz="1200" b="1" kern="1200" dirty="0" smtClean="0">
                <a:solidFill>
                  <a:schemeClr val="tx1"/>
                </a:solidFill>
                <a:latin typeface="+mn-lt"/>
                <a:ea typeface="+mn-ea"/>
                <a:cs typeface="+mn-cs"/>
              </a:rPr>
              <a:t>M - Don’t MEET up Never meet up with someone you only know online, this can be dangerous. People you have been talking to online are still strangers, even if you have been talking to them for a long time.</a:t>
            </a:r>
          </a:p>
          <a:p>
            <a:r>
              <a:rPr lang="en-US" sz="1200" b="1" kern="1200" dirty="0" smtClean="0">
                <a:solidFill>
                  <a:schemeClr val="tx1"/>
                </a:solidFill>
                <a:latin typeface="+mn-lt"/>
                <a:ea typeface="+mn-ea"/>
                <a:cs typeface="+mn-cs"/>
              </a:rPr>
              <a:t>A - ACCEPTING emails, files, pictures or messages can be dangerous Don't accept emails, messages, or open files, pictures or texts from people you don't know. </a:t>
            </a:r>
          </a:p>
          <a:p>
            <a:r>
              <a:rPr lang="en-US" sz="1200" b="1" kern="1200" dirty="0" smtClean="0">
                <a:solidFill>
                  <a:schemeClr val="tx1"/>
                </a:solidFill>
                <a:latin typeface="+mn-lt"/>
                <a:ea typeface="+mn-ea"/>
                <a:cs typeface="+mn-cs"/>
              </a:rPr>
              <a:t>R - RELIABLE Not all people are reliable, they might not be who they say they are. Always check information with someone who knows, books or other websites.</a:t>
            </a:r>
          </a:p>
          <a:p>
            <a:r>
              <a:rPr lang="en-US" sz="1200" b="1" kern="1200" dirty="0" smtClean="0">
                <a:solidFill>
                  <a:schemeClr val="tx1"/>
                </a:solidFill>
                <a:latin typeface="+mn-lt"/>
                <a:ea typeface="+mn-ea"/>
                <a:cs typeface="+mn-cs"/>
              </a:rPr>
              <a:t>T - TELL Someone Always tell a parent, </a:t>
            </a:r>
            <a:r>
              <a:rPr lang="en-US" sz="1200" b="1" kern="1200" dirty="0" err="1" smtClean="0">
                <a:solidFill>
                  <a:schemeClr val="tx1"/>
                </a:solidFill>
                <a:latin typeface="+mn-lt"/>
                <a:ea typeface="+mn-ea"/>
                <a:cs typeface="+mn-cs"/>
              </a:rPr>
              <a:t>carer</a:t>
            </a:r>
            <a:r>
              <a:rPr lang="en-US" sz="1200" b="1" kern="1200" dirty="0" smtClean="0">
                <a:solidFill>
                  <a:schemeClr val="tx1"/>
                </a:solidFill>
                <a:latin typeface="+mn-lt"/>
                <a:ea typeface="+mn-ea"/>
                <a:cs typeface="+mn-cs"/>
              </a:rPr>
              <a:t>, friend or trusted adult if you feel uncomfortable or worried.</a:t>
            </a:r>
            <a:endParaRPr lang="en-US" dirty="0"/>
          </a:p>
        </p:txBody>
      </p:sp>
      <p:sp>
        <p:nvSpPr>
          <p:cNvPr id="4" name="Slide Number Placeholder 3"/>
          <p:cNvSpPr>
            <a:spLocks noGrp="1"/>
          </p:cNvSpPr>
          <p:nvPr>
            <p:ph type="sldNum" sz="quarter" idx="10"/>
          </p:nvPr>
        </p:nvSpPr>
        <p:spPr/>
        <p:txBody>
          <a:bodyPr/>
          <a:lstStyle/>
          <a:p>
            <a:fld id="{62E9F2E3-210E-AC46-9212-D3AC7722B76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E9F2E3-210E-AC46-9212-D3AC7722B76B}"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20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66BC42C1-AF64-EB44-8286-295D6C6460F9}" type="datetimeFigureOut">
              <a:rPr lang="en-US" smtClean="0"/>
              <a:pPr/>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7" name="Date Placeholder 6"/>
          <p:cNvSpPr>
            <a:spLocks noGrp="1"/>
          </p:cNvSpPr>
          <p:nvPr>
            <p:ph type="dt" sz="half" idx="10"/>
          </p:nvPr>
        </p:nvSpPr>
        <p:spPr/>
        <p:txBody>
          <a:bodyPr/>
          <a:lstStyle/>
          <a:p>
            <a:fld id="{66BC42C1-AF64-EB44-8286-295D6C6460F9}" type="datetimeFigureOut">
              <a:rPr lang="en-US" smtClean="0"/>
              <a:pPr/>
              <a:t>1/10/18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66BC42C1-AF64-EB44-8286-295D6C6460F9}" type="datetimeFigureOut">
              <a:rPr lang="en-US" smtClean="0"/>
              <a:pPr/>
              <a:t>1/10/18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C42C1-AF64-EB44-8286-295D6C6460F9}" type="datetimeFigureOut">
              <a:rPr lang="en-US" smtClean="0"/>
              <a:pPr/>
              <a:t>1/10/18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6BC42C1-AF64-EB44-8286-295D6C6460F9}" type="datetimeFigureOut">
              <a:rPr lang="en-US" smtClean="0"/>
              <a:pPr/>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66BC42C1-AF64-EB44-8286-295D6C6460F9}" type="datetimeFigureOut">
              <a:rPr lang="en-US" smtClean="0"/>
              <a:pPr/>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BD715-643A-F645-8304-CB1CB1F4244F}"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66BC42C1-AF64-EB44-8286-295D6C6460F9}" type="datetimeFigureOut">
              <a:rPr lang="en-US" smtClean="0"/>
              <a:pPr/>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BD715-643A-F645-8304-CB1CB1F4244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GB"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6BC42C1-AF64-EB44-8286-295D6C6460F9}" type="datetimeFigureOut">
              <a:rPr lang="en-US" smtClean="0"/>
              <a:pPr/>
              <a:t>1/10/18</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82EBD715-643A-F645-8304-CB1CB1F424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image" Target="../media/image8.jpeg"/><Relationship Id="rId20" Type="http://schemas.openxmlformats.org/officeDocument/2006/relationships/image" Target="../media/image16.png"/><Relationship Id="rId21" Type="http://schemas.openxmlformats.org/officeDocument/2006/relationships/image" Target="../media/image17.jpeg"/><Relationship Id="rId22" Type="http://schemas.openxmlformats.org/officeDocument/2006/relationships/image" Target="../media/image18.jpeg"/><Relationship Id="rId23" Type="http://schemas.openxmlformats.org/officeDocument/2006/relationships/image" Target="../media/image19.jpeg"/><Relationship Id="rId24" Type="http://schemas.openxmlformats.org/officeDocument/2006/relationships/image" Target="../media/image20.jpeg"/><Relationship Id="rId25" Type="http://schemas.openxmlformats.org/officeDocument/2006/relationships/image" Target="../media/image21.png"/><Relationship Id="rId26" Type="http://schemas.openxmlformats.org/officeDocument/2006/relationships/image" Target="../media/image22.jpeg"/><Relationship Id="rId27" Type="http://schemas.openxmlformats.org/officeDocument/2006/relationships/image" Target="../media/image23.jpeg"/><Relationship Id="rId28" Type="http://schemas.openxmlformats.org/officeDocument/2006/relationships/image" Target="../media/image24.jpeg"/><Relationship Id="rId29" Type="http://schemas.openxmlformats.org/officeDocument/2006/relationships/image" Target="../media/image25.jpeg"/><Relationship Id="rId10" Type="http://schemas.openxmlformats.org/officeDocument/2006/relationships/image" Target="../media/image9.png"/><Relationship Id="rId11" Type="http://schemas.openxmlformats.org/officeDocument/2006/relationships/image" Target="../media/image10.jpeg"/><Relationship Id="rId12" Type="http://schemas.openxmlformats.org/officeDocument/2006/relationships/hyperlink" Target="E:%5CVideos%5CWhat%20is%20a%20Friend.mov" TargetMode="External"/><Relationship Id="rId13" Type="http://schemas.openxmlformats.org/officeDocument/2006/relationships/image" Target="../media/image11.jpeg"/><Relationship Id="rId14" Type="http://schemas.openxmlformats.org/officeDocument/2006/relationships/hyperlink" Target="http://images.google.co.uk/imgres?imgurl=http://booyahblog.files.wordpress.com/2008/11/beertjesweblogscreenshot-2008-05-05-12.jpg&amp;imgrefurl=http://booyahblog.wordpress.com/2008/11/26/friv/&amp;usg=__-krH4-iqNkvV08VLI-ptYSkzbKE=&amp;h=370&amp;w=400&amp;sz=41&amp;hl=en&amp;start=9&amp;um=1&amp;itbs=1&amp;tbnid=P36hauUiDOR20M:&amp;tbnh=115&amp;tbnw=124&amp;prev=/images?q=friv&amp;um=1&amp;hl=en&amp;tbs=isch:1" TargetMode="External"/><Relationship Id="rId15" Type="http://schemas.openxmlformats.org/officeDocument/2006/relationships/image" Target="../media/image12.jpeg"/><Relationship Id="rId16" Type="http://schemas.openxmlformats.org/officeDocument/2006/relationships/image" Target="../media/image13.jpeg"/><Relationship Id="rId17" Type="http://schemas.openxmlformats.org/officeDocument/2006/relationships/image" Target="../media/image14.jpeg"/><Relationship Id="rId18" Type="http://schemas.openxmlformats.org/officeDocument/2006/relationships/hyperlink" Target="http://binweevilssite.weebly.com/uploads/2/1/6/2/2162098/9248109.jpg" TargetMode="External"/><Relationship Id="rId19" Type="http://schemas.openxmlformats.org/officeDocument/2006/relationships/image" Target="../media/image15.jpeg"/><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1" Type="http://schemas.openxmlformats.org/officeDocument/2006/relationships/slideLayout" Target="../slideLayouts/slideLayout8.xml"/><Relationship Id="rId2" Type="http://schemas.openxmlformats.org/officeDocument/2006/relationships/image" Target="../media/image2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41.gif"/><Relationship Id="rId5" Type="http://schemas.openxmlformats.org/officeDocument/2006/relationships/image" Target="../media/image42.gif"/><Relationship Id="rId6" Type="http://schemas.openxmlformats.org/officeDocument/2006/relationships/image" Target="../media/image43.gif"/><Relationship Id="rId7" Type="http://schemas.openxmlformats.org/officeDocument/2006/relationships/image" Target="../media/image44.gif"/><Relationship Id="rId8" Type="http://schemas.openxmlformats.org/officeDocument/2006/relationships/image" Target="../media/image45.gif"/><Relationship Id="rId9" Type="http://schemas.openxmlformats.org/officeDocument/2006/relationships/hyperlink" Target="http://www.pegi.info" TargetMode="External"/><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et-aware.org.uk" TargetMode="External"/><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nternetmatters.org" TargetMode="External"/><Relationship Id="rId3"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752600"/>
            <a:ext cx="6498158" cy="1724867"/>
          </a:xfrm>
        </p:spPr>
        <p:txBody>
          <a:bodyPr/>
          <a:lstStyle/>
          <a:p>
            <a:r>
              <a:rPr lang="en-US" dirty="0" smtClean="0"/>
              <a:t>E-safety workshop</a:t>
            </a:r>
            <a:br>
              <a:rPr lang="en-US" dirty="0" smtClean="0"/>
            </a:br>
            <a:r>
              <a:rPr lang="en-US" dirty="0" smtClean="0"/>
              <a:t/>
            </a:r>
            <a:br>
              <a:rPr lang="en-US" dirty="0" smtClean="0"/>
            </a:br>
            <a:r>
              <a:rPr lang="en-US" sz="2000" dirty="0" smtClean="0"/>
              <a:t>Helping to keep your children safe online.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6"/>
          <p:cNvSpPr>
            <a:spLocks noGrp="1" noChangeArrowheads="1"/>
          </p:cNvSpPr>
          <p:nvPr>
            <p:ph type="sldNum" sz="quarter" idx="12"/>
          </p:nvPr>
        </p:nvSpPr>
        <p:spPr>
          <a:noFill/>
        </p:spPr>
        <p:txBody>
          <a:bodyPr/>
          <a:lstStyle/>
          <a:p>
            <a:fld id="{1EDD2EE2-1E3A-EF44-A22C-CF0D43F311DF}" type="slidenum">
              <a:rPr lang="en-US"/>
              <a:pPr/>
              <a:t>2</a:t>
            </a:fld>
            <a:endParaRPr lang="en-US"/>
          </a:p>
        </p:txBody>
      </p:sp>
      <p:pic>
        <p:nvPicPr>
          <p:cNvPr id="6147" name="Picture 33" descr="octonauts"/>
          <p:cNvPicPr>
            <a:picLocks noChangeAspect="1" noChangeArrowheads="1"/>
          </p:cNvPicPr>
          <p:nvPr/>
        </p:nvPicPr>
        <p:blipFill>
          <a:blip r:embed="rId3"/>
          <a:srcRect/>
          <a:stretch>
            <a:fillRect/>
          </a:stretch>
        </p:blipFill>
        <p:spPr bwMode="auto">
          <a:xfrm>
            <a:off x="5148263" y="5232400"/>
            <a:ext cx="2160587" cy="1398588"/>
          </a:xfrm>
          <a:prstGeom prst="rect">
            <a:avLst/>
          </a:prstGeom>
          <a:noFill/>
          <a:ln w="9525">
            <a:noFill/>
            <a:miter lim="800000"/>
            <a:headEnd/>
            <a:tailEnd/>
          </a:ln>
        </p:spPr>
      </p:pic>
      <p:pic>
        <p:nvPicPr>
          <p:cNvPr id="6148" name="Picture 12" descr="cartoonnetwork_logo_240_001"/>
          <p:cNvPicPr>
            <a:picLocks noChangeAspect="1" noChangeArrowheads="1"/>
          </p:cNvPicPr>
          <p:nvPr/>
        </p:nvPicPr>
        <p:blipFill>
          <a:blip r:embed="rId4"/>
          <a:srcRect/>
          <a:stretch>
            <a:fillRect/>
          </a:stretch>
        </p:blipFill>
        <p:spPr bwMode="auto">
          <a:xfrm rot="-991494">
            <a:off x="4262191" y="5175487"/>
            <a:ext cx="1638300" cy="671512"/>
          </a:xfrm>
          <a:prstGeom prst="rect">
            <a:avLst/>
          </a:prstGeom>
          <a:noFill/>
          <a:ln w="38100">
            <a:solidFill>
              <a:schemeClr val="tx1"/>
            </a:solidFill>
            <a:miter lim="800000"/>
            <a:headEnd/>
            <a:tailEnd/>
          </a:ln>
        </p:spPr>
      </p:pic>
      <p:pic>
        <p:nvPicPr>
          <p:cNvPr id="6149" name="Picture 37" descr="MSP"/>
          <p:cNvPicPr>
            <a:picLocks noChangeAspect="1" noChangeArrowheads="1"/>
          </p:cNvPicPr>
          <p:nvPr/>
        </p:nvPicPr>
        <p:blipFill>
          <a:blip r:embed="rId5"/>
          <a:srcRect/>
          <a:stretch>
            <a:fillRect/>
          </a:stretch>
        </p:blipFill>
        <p:spPr bwMode="auto">
          <a:xfrm>
            <a:off x="6804025" y="1773238"/>
            <a:ext cx="2136775" cy="1841500"/>
          </a:xfrm>
          <a:prstGeom prst="rect">
            <a:avLst/>
          </a:prstGeom>
          <a:noFill/>
          <a:ln w="28575">
            <a:solidFill>
              <a:srgbClr val="FF00FF"/>
            </a:solidFill>
            <a:miter lim="800000"/>
            <a:headEnd/>
            <a:tailEnd/>
          </a:ln>
        </p:spPr>
      </p:pic>
      <p:pic>
        <p:nvPicPr>
          <p:cNvPr id="6150" name="Picture 36" descr="nick jr"/>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0" y="3500438"/>
            <a:ext cx="3276600" cy="1844675"/>
          </a:xfrm>
          <a:prstGeom prst="rect">
            <a:avLst/>
          </a:prstGeom>
          <a:noFill/>
          <a:ln w="9525">
            <a:noFill/>
            <a:miter lim="800000"/>
            <a:headEnd/>
            <a:tailEnd/>
          </a:ln>
        </p:spPr>
      </p:pic>
      <p:pic>
        <p:nvPicPr>
          <p:cNvPr id="6151" name="Picture 30" descr="peppa pig"/>
          <p:cNvPicPr>
            <a:picLocks noChangeAspect="1" noChangeArrowheads="1"/>
          </p:cNvPicPr>
          <p:nvPr/>
        </p:nvPicPr>
        <p:blipFill>
          <a:blip r:embed="rId7"/>
          <a:srcRect/>
          <a:stretch>
            <a:fillRect/>
          </a:stretch>
        </p:blipFill>
        <p:spPr bwMode="auto">
          <a:xfrm>
            <a:off x="323850" y="765175"/>
            <a:ext cx="2840038" cy="1597025"/>
          </a:xfrm>
          <a:prstGeom prst="rect">
            <a:avLst/>
          </a:prstGeom>
          <a:noFill/>
          <a:ln w="9525">
            <a:noFill/>
            <a:miter lim="800000"/>
            <a:headEnd/>
            <a:tailEnd/>
          </a:ln>
        </p:spPr>
      </p:pic>
      <p:pic>
        <p:nvPicPr>
          <p:cNvPr id="6152" name="Picture 2" descr="Milkshake1"/>
          <p:cNvPicPr>
            <a:picLocks noChangeAspect="1" noChangeArrowheads="1"/>
          </p:cNvPicPr>
          <p:nvPr/>
        </p:nvPicPr>
        <p:blipFill>
          <a:blip r:embed="rId8"/>
          <a:srcRect/>
          <a:stretch>
            <a:fillRect/>
          </a:stretch>
        </p:blipFill>
        <p:spPr bwMode="auto">
          <a:xfrm>
            <a:off x="2555875" y="188913"/>
            <a:ext cx="1644650" cy="1274762"/>
          </a:xfrm>
          <a:prstGeom prst="rect">
            <a:avLst/>
          </a:prstGeom>
          <a:noFill/>
          <a:ln w="38100">
            <a:solidFill>
              <a:srgbClr val="FF9933"/>
            </a:solidFill>
            <a:miter lim="800000"/>
            <a:headEnd/>
            <a:tailEnd/>
          </a:ln>
        </p:spPr>
      </p:pic>
      <p:pic>
        <p:nvPicPr>
          <p:cNvPr id="6153" name="Picture 4" descr="citv"/>
          <p:cNvPicPr>
            <a:picLocks noChangeAspect="1" noChangeArrowheads="1"/>
          </p:cNvPicPr>
          <p:nvPr/>
        </p:nvPicPr>
        <p:blipFill>
          <a:blip r:embed="rId9"/>
          <a:srcRect/>
          <a:stretch>
            <a:fillRect/>
          </a:stretch>
        </p:blipFill>
        <p:spPr bwMode="auto">
          <a:xfrm>
            <a:off x="4716463" y="188913"/>
            <a:ext cx="2019300" cy="1057275"/>
          </a:xfrm>
          <a:prstGeom prst="rect">
            <a:avLst/>
          </a:prstGeom>
          <a:noFill/>
          <a:ln w="28575">
            <a:solidFill>
              <a:srgbClr val="FF0000"/>
            </a:solidFill>
            <a:miter lim="800000"/>
            <a:headEnd/>
            <a:tailEnd/>
          </a:ln>
        </p:spPr>
      </p:pic>
      <p:pic>
        <p:nvPicPr>
          <p:cNvPr id="6154" name="Picture 3" descr="club-penguin-birthday-items"/>
          <p:cNvPicPr>
            <a:picLocks noChangeAspect="1" noChangeArrowheads="1"/>
          </p:cNvPicPr>
          <p:nvPr/>
        </p:nvPicPr>
        <p:blipFill>
          <a:blip r:embed="rId10"/>
          <a:srcRect/>
          <a:stretch>
            <a:fillRect/>
          </a:stretch>
        </p:blipFill>
        <p:spPr bwMode="auto">
          <a:xfrm rot="-302759">
            <a:off x="7235825" y="3789363"/>
            <a:ext cx="1576388" cy="1655762"/>
          </a:xfrm>
          <a:prstGeom prst="rect">
            <a:avLst/>
          </a:prstGeom>
          <a:noFill/>
          <a:ln w="38100">
            <a:solidFill>
              <a:srgbClr val="9900FF"/>
            </a:solidFill>
            <a:miter lim="800000"/>
            <a:headEnd/>
            <a:tailEnd/>
          </a:ln>
        </p:spPr>
      </p:pic>
      <p:pic>
        <p:nvPicPr>
          <p:cNvPr id="6155" name="Picture 8" descr="16966_moshi"/>
          <p:cNvPicPr>
            <a:picLocks noChangeAspect="1" noChangeArrowheads="1"/>
          </p:cNvPicPr>
          <p:nvPr/>
        </p:nvPicPr>
        <p:blipFill>
          <a:blip r:embed="rId11"/>
          <a:srcRect/>
          <a:stretch>
            <a:fillRect/>
          </a:stretch>
        </p:blipFill>
        <p:spPr bwMode="auto">
          <a:xfrm>
            <a:off x="3924300" y="836613"/>
            <a:ext cx="1303338" cy="1041400"/>
          </a:xfrm>
          <a:prstGeom prst="rect">
            <a:avLst/>
          </a:prstGeom>
          <a:noFill/>
          <a:ln w="38100">
            <a:solidFill>
              <a:schemeClr val="folHlink"/>
            </a:solidFill>
            <a:miter lim="800000"/>
            <a:headEnd/>
            <a:tailEnd/>
          </a:ln>
        </p:spPr>
      </p:pic>
      <p:pic>
        <p:nvPicPr>
          <p:cNvPr id="6156" name="Picture 13" descr="youtube-logo">
            <a:hlinkClick r:id="rId12" action="ppaction://hlinkfile"/>
          </p:cNvPr>
          <p:cNvPicPr>
            <a:picLocks noChangeAspect="1" noChangeArrowheads="1"/>
          </p:cNvPicPr>
          <p:nvPr/>
        </p:nvPicPr>
        <p:blipFill>
          <a:blip r:embed="rId13"/>
          <a:srcRect/>
          <a:stretch>
            <a:fillRect/>
          </a:stretch>
        </p:blipFill>
        <p:spPr bwMode="auto">
          <a:xfrm>
            <a:off x="250825" y="2924175"/>
            <a:ext cx="1428750" cy="1009650"/>
          </a:xfrm>
          <a:prstGeom prst="rect">
            <a:avLst/>
          </a:prstGeom>
          <a:noFill/>
          <a:ln w="38100">
            <a:solidFill>
              <a:srgbClr val="FF0000"/>
            </a:solidFill>
            <a:miter lim="800000"/>
            <a:headEnd/>
            <a:tailEnd/>
          </a:ln>
        </p:spPr>
      </p:pic>
      <p:sp>
        <p:nvSpPr>
          <p:cNvPr id="6157" name="AutoShape 20"/>
          <p:cNvSpPr>
            <a:spLocks noChangeArrowheads="1"/>
          </p:cNvSpPr>
          <p:nvPr/>
        </p:nvSpPr>
        <p:spPr bwMode="auto">
          <a:xfrm>
            <a:off x="2051050" y="2025650"/>
            <a:ext cx="4865688" cy="2128838"/>
          </a:xfrm>
          <a:prstGeom prst="roundRect">
            <a:avLst>
              <a:gd name="adj" fmla="val 16667"/>
            </a:avLst>
          </a:prstGeom>
          <a:solidFill>
            <a:schemeClr val="bg1"/>
          </a:solidFill>
          <a:ln w="38100">
            <a:solidFill>
              <a:schemeClr val="accent2"/>
            </a:solidFill>
            <a:round/>
            <a:headEnd/>
            <a:tailEnd/>
          </a:ln>
        </p:spPr>
        <p:txBody>
          <a:bodyPr wrap="none" anchor="ctr">
            <a:prstTxWarp prst="textNoShape">
              <a:avLst/>
            </a:prstTxWarp>
          </a:bodyPr>
          <a:lstStyle/>
          <a:p>
            <a:pPr eaLnBrk="1" hangingPunct="1"/>
            <a:endParaRPr lang="en-GB" dirty="0"/>
          </a:p>
        </p:txBody>
      </p:sp>
      <p:pic>
        <p:nvPicPr>
          <p:cNvPr id="6159" name="Picture 27" descr="http://t1.gstatic.com/images?q=tbn:P36hauUiDOR20M:http://booyahblog.files.wordpress.com/2008/11/beertjesweblogscreenshot-2008-05-05-12.jpg">
            <a:hlinkClick r:id="rId14"/>
          </p:cNvPr>
          <p:cNvPicPr>
            <a:picLocks noChangeAspect="1" noChangeArrowheads="1"/>
          </p:cNvPicPr>
          <p:nvPr/>
        </p:nvPicPr>
        <p:blipFill>
          <a:blip r:embed="rId15"/>
          <a:srcRect/>
          <a:stretch>
            <a:fillRect/>
          </a:stretch>
        </p:blipFill>
        <p:spPr bwMode="auto">
          <a:xfrm>
            <a:off x="179388" y="1989138"/>
            <a:ext cx="1181100" cy="1095375"/>
          </a:xfrm>
          <a:prstGeom prst="rect">
            <a:avLst/>
          </a:prstGeom>
          <a:noFill/>
          <a:ln w="9525">
            <a:noFill/>
            <a:miter lim="800000"/>
            <a:headEnd/>
            <a:tailEnd/>
          </a:ln>
        </p:spPr>
      </p:pic>
      <p:pic>
        <p:nvPicPr>
          <p:cNvPr id="6160" name="Picture 6" descr="cbbc-logo-copy"/>
          <p:cNvPicPr>
            <a:picLocks noChangeAspect="1" noChangeArrowheads="1"/>
          </p:cNvPicPr>
          <p:nvPr/>
        </p:nvPicPr>
        <p:blipFill>
          <a:blip r:embed="rId16"/>
          <a:srcRect/>
          <a:stretch>
            <a:fillRect/>
          </a:stretch>
        </p:blipFill>
        <p:spPr bwMode="auto">
          <a:xfrm rot="-694308">
            <a:off x="1543228" y="3438604"/>
            <a:ext cx="1223963" cy="790575"/>
          </a:xfrm>
          <a:prstGeom prst="rect">
            <a:avLst/>
          </a:prstGeom>
          <a:noFill/>
          <a:ln w="38100">
            <a:solidFill>
              <a:srgbClr val="333399"/>
            </a:solidFill>
            <a:miter lim="800000"/>
            <a:headEnd/>
            <a:tailEnd/>
          </a:ln>
        </p:spPr>
      </p:pic>
      <p:pic>
        <p:nvPicPr>
          <p:cNvPr id="6161" name="Picture 16" descr="google"/>
          <p:cNvPicPr>
            <a:picLocks noChangeAspect="1" noChangeArrowheads="1"/>
          </p:cNvPicPr>
          <p:nvPr/>
        </p:nvPicPr>
        <p:blipFill>
          <a:blip r:embed="rId17"/>
          <a:srcRect/>
          <a:stretch>
            <a:fillRect/>
          </a:stretch>
        </p:blipFill>
        <p:spPr bwMode="auto">
          <a:xfrm>
            <a:off x="1476375" y="2349500"/>
            <a:ext cx="1200150" cy="430213"/>
          </a:xfrm>
          <a:prstGeom prst="rect">
            <a:avLst/>
          </a:prstGeom>
          <a:noFill/>
          <a:ln w="38100">
            <a:solidFill>
              <a:srgbClr val="FF0000"/>
            </a:solidFill>
            <a:miter lim="800000"/>
            <a:headEnd/>
            <a:tailEnd/>
          </a:ln>
        </p:spPr>
      </p:pic>
      <p:pic>
        <p:nvPicPr>
          <p:cNvPr id="6162" name="Picture 31" descr="See full size image">
            <a:hlinkClick r:id="rId18"/>
          </p:cNvPr>
          <p:cNvPicPr>
            <a:picLocks noChangeAspect="1" noChangeArrowheads="1"/>
          </p:cNvPicPr>
          <p:nvPr/>
        </p:nvPicPr>
        <p:blipFill>
          <a:blip r:embed="rId19"/>
          <a:srcRect/>
          <a:stretch>
            <a:fillRect/>
          </a:stretch>
        </p:blipFill>
        <p:spPr bwMode="auto">
          <a:xfrm>
            <a:off x="5795963" y="1125538"/>
            <a:ext cx="1687512" cy="900112"/>
          </a:xfrm>
          <a:prstGeom prst="rect">
            <a:avLst/>
          </a:prstGeom>
          <a:noFill/>
          <a:ln w="38100">
            <a:solidFill>
              <a:srgbClr val="FFFFCC"/>
            </a:solidFill>
            <a:miter lim="800000"/>
            <a:headEnd/>
            <a:tailEnd/>
          </a:ln>
        </p:spPr>
      </p:pic>
      <p:pic>
        <p:nvPicPr>
          <p:cNvPr id="6163" name="Picture 22" descr="LEGO"/>
          <p:cNvPicPr>
            <a:picLocks noChangeAspect="1" noChangeArrowheads="1"/>
          </p:cNvPicPr>
          <p:nvPr/>
        </p:nvPicPr>
        <p:blipFill>
          <a:blip r:embed="rId20"/>
          <a:srcRect/>
          <a:stretch>
            <a:fillRect/>
          </a:stretch>
        </p:blipFill>
        <p:spPr bwMode="auto">
          <a:xfrm>
            <a:off x="250825" y="4941888"/>
            <a:ext cx="792163" cy="792162"/>
          </a:xfrm>
          <a:prstGeom prst="rect">
            <a:avLst/>
          </a:prstGeom>
          <a:noFill/>
          <a:ln w="9525">
            <a:noFill/>
            <a:miter lim="800000"/>
            <a:headEnd/>
            <a:tailEnd/>
          </a:ln>
        </p:spPr>
      </p:pic>
      <p:pic>
        <p:nvPicPr>
          <p:cNvPr id="6164" name="Picture 25" descr="sesame street"/>
          <p:cNvPicPr>
            <a:picLocks noChangeAspect="1" noChangeArrowheads="1"/>
          </p:cNvPicPr>
          <p:nvPr/>
        </p:nvPicPr>
        <p:blipFill>
          <a:blip r:embed="rId21">
            <a:clrChange>
              <a:clrFrom>
                <a:srgbClr val="FFFFFB"/>
              </a:clrFrom>
              <a:clrTo>
                <a:srgbClr val="FFFFFB">
                  <a:alpha val="0"/>
                </a:srgbClr>
              </a:clrTo>
            </a:clrChange>
          </a:blip>
          <a:srcRect/>
          <a:stretch>
            <a:fillRect/>
          </a:stretch>
        </p:blipFill>
        <p:spPr bwMode="auto">
          <a:xfrm>
            <a:off x="5651500" y="3644900"/>
            <a:ext cx="1309688" cy="1584325"/>
          </a:xfrm>
          <a:prstGeom prst="rect">
            <a:avLst/>
          </a:prstGeom>
          <a:noFill/>
          <a:ln w="9525">
            <a:noFill/>
            <a:miter lim="800000"/>
            <a:headEnd/>
            <a:tailEnd/>
          </a:ln>
        </p:spPr>
      </p:pic>
      <p:pic>
        <p:nvPicPr>
          <p:cNvPr id="6165" name="Picture 26" descr="gruffalo"/>
          <p:cNvPicPr>
            <a:picLocks noChangeAspect="1" noChangeArrowheads="1"/>
          </p:cNvPicPr>
          <p:nvPr/>
        </p:nvPicPr>
        <p:blipFill>
          <a:blip r:embed="rId22">
            <a:clrChange>
              <a:clrFrom>
                <a:srgbClr val="FFFFFF"/>
              </a:clrFrom>
              <a:clrTo>
                <a:srgbClr val="FFFFFF">
                  <a:alpha val="0"/>
                </a:srgbClr>
              </a:clrTo>
            </a:clrChange>
          </a:blip>
          <a:srcRect/>
          <a:stretch>
            <a:fillRect/>
          </a:stretch>
        </p:blipFill>
        <p:spPr bwMode="auto">
          <a:xfrm>
            <a:off x="179388" y="5445125"/>
            <a:ext cx="1271587" cy="1412875"/>
          </a:xfrm>
          <a:prstGeom prst="rect">
            <a:avLst/>
          </a:prstGeom>
          <a:noFill/>
          <a:ln w="9525">
            <a:noFill/>
            <a:miter lim="800000"/>
            <a:headEnd/>
            <a:tailEnd/>
          </a:ln>
        </p:spPr>
      </p:pic>
      <p:pic>
        <p:nvPicPr>
          <p:cNvPr id="6166" name="Picture 19" descr="miniclip3"/>
          <p:cNvPicPr>
            <a:picLocks noChangeAspect="1" noChangeArrowheads="1"/>
          </p:cNvPicPr>
          <p:nvPr/>
        </p:nvPicPr>
        <p:blipFill>
          <a:blip r:embed="rId23"/>
          <a:srcRect/>
          <a:stretch>
            <a:fillRect/>
          </a:stretch>
        </p:blipFill>
        <p:spPr bwMode="auto">
          <a:xfrm rot="968015">
            <a:off x="6348545" y="3219450"/>
            <a:ext cx="1539875" cy="561975"/>
          </a:xfrm>
          <a:prstGeom prst="rect">
            <a:avLst/>
          </a:prstGeom>
          <a:noFill/>
          <a:ln w="38100">
            <a:solidFill>
              <a:srgbClr val="FFCC00"/>
            </a:solidFill>
            <a:miter lim="800000"/>
            <a:headEnd/>
            <a:tailEnd/>
          </a:ln>
        </p:spPr>
      </p:pic>
      <p:pic>
        <p:nvPicPr>
          <p:cNvPr id="6167" name="Picture 32" descr="mini"/>
          <p:cNvPicPr>
            <a:picLocks noChangeAspect="1" noChangeArrowheads="1"/>
          </p:cNvPicPr>
          <p:nvPr/>
        </p:nvPicPr>
        <p:blipFill>
          <a:blip r:embed="rId24">
            <a:clrChange>
              <a:clrFrom>
                <a:srgbClr val="FFFFFF"/>
              </a:clrFrom>
              <a:clrTo>
                <a:srgbClr val="FFFFFF">
                  <a:alpha val="0"/>
                </a:srgbClr>
              </a:clrTo>
            </a:clrChange>
          </a:blip>
          <a:srcRect/>
          <a:stretch>
            <a:fillRect/>
          </a:stretch>
        </p:blipFill>
        <p:spPr bwMode="auto">
          <a:xfrm>
            <a:off x="6300788" y="4826000"/>
            <a:ext cx="3724275" cy="2095500"/>
          </a:xfrm>
          <a:prstGeom prst="rect">
            <a:avLst/>
          </a:prstGeom>
          <a:noFill/>
          <a:ln w="9525">
            <a:noFill/>
            <a:miter lim="800000"/>
            <a:headEnd/>
            <a:tailEnd/>
          </a:ln>
        </p:spPr>
      </p:pic>
      <p:pic>
        <p:nvPicPr>
          <p:cNvPr id="6168" name="Picture 34" descr="animal jam"/>
          <p:cNvPicPr>
            <a:picLocks noChangeAspect="1" noChangeArrowheads="1"/>
          </p:cNvPicPr>
          <p:nvPr/>
        </p:nvPicPr>
        <p:blipFill>
          <a:blip r:embed="rId25"/>
          <a:srcRect/>
          <a:stretch>
            <a:fillRect/>
          </a:stretch>
        </p:blipFill>
        <p:spPr bwMode="auto">
          <a:xfrm>
            <a:off x="0" y="0"/>
            <a:ext cx="1908175" cy="1125538"/>
          </a:xfrm>
          <a:prstGeom prst="rect">
            <a:avLst/>
          </a:prstGeom>
          <a:noFill/>
          <a:ln w="9525">
            <a:noFill/>
            <a:miter lim="800000"/>
            <a:headEnd/>
            <a:tailEnd/>
          </a:ln>
        </p:spPr>
      </p:pic>
      <p:pic>
        <p:nvPicPr>
          <p:cNvPr id="6169" name="Picture 35" descr="dora"/>
          <p:cNvPicPr>
            <a:picLocks noChangeAspect="1" noChangeArrowheads="1"/>
          </p:cNvPicPr>
          <p:nvPr/>
        </p:nvPicPr>
        <p:blipFill>
          <a:blip r:embed="rId26">
            <a:clrChange>
              <a:clrFrom>
                <a:srgbClr val="FFFFFF"/>
              </a:clrFrom>
              <a:clrTo>
                <a:srgbClr val="FFFFFF">
                  <a:alpha val="0"/>
                </a:srgbClr>
              </a:clrTo>
            </a:clrChange>
          </a:blip>
          <a:srcRect/>
          <a:stretch>
            <a:fillRect/>
          </a:stretch>
        </p:blipFill>
        <p:spPr bwMode="auto">
          <a:xfrm>
            <a:off x="6916738" y="188913"/>
            <a:ext cx="2227262" cy="1390650"/>
          </a:xfrm>
          <a:prstGeom prst="rect">
            <a:avLst/>
          </a:prstGeom>
          <a:noFill/>
          <a:ln w="9525">
            <a:noFill/>
            <a:miter lim="800000"/>
            <a:headEnd/>
            <a:tailEnd/>
          </a:ln>
        </p:spPr>
      </p:pic>
      <p:pic>
        <p:nvPicPr>
          <p:cNvPr id="6170" name="Picture 38" descr="PSV"/>
          <p:cNvPicPr>
            <a:picLocks noChangeAspect="1" noChangeArrowheads="1"/>
          </p:cNvPicPr>
          <p:nvPr/>
        </p:nvPicPr>
        <p:blipFill>
          <a:blip r:embed="rId27">
            <a:clrChange>
              <a:clrFrom>
                <a:srgbClr val="FFFFFF"/>
              </a:clrFrom>
              <a:clrTo>
                <a:srgbClr val="FFFFFF">
                  <a:alpha val="0"/>
                </a:srgbClr>
              </a:clrTo>
            </a:clrChange>
          </a:blip>
          <a:srcRect/>
          <a:stretch>
            <a:fillRect/>
          </a:stretch>
        </p:blipFill>
        <p:spPr bwMode="auto">
          <a:xfrm>
            <a:off x="3419475" y="5805488"/>
            <a:ext cx="1727200" cy="874712"/>
          </a:xfrm>
          <a:prstGeom prst="rect">
            <a:avLst/>
          </a:prstGeom>
          <a:noFill/>
          <a:ln w="9525">
            <a:noFill/>
            <a:miter lim="800000"/>
            <a:headEnd/>
            <a:tailEnd/>
          </a:ln>
        </p:spPr>
      </p:pic>
      <p:pic>
        <p:nvPicPr>
          <p:cNvPr id="6171" name="Picture 39" descr="dsi"/>
          <p:cNvPicPr>
            <a:picLocks noChangeAspect="1" noChangeArrowheads="1"/>
          </p:cNvPicPr>
          <p:nvPr/>
        </p:nvPicPr>
        <p:blipFill>
          <a:blip r:embed="rId28"/>
          <a:srcRect/>
          <a:stretch>
            <a:fillRect/>
          </a:stretch>
        </p:blipFill>
        <p:spPr bwMode="auto">
          <a:xfrm>
            <a:off x="1403350" y="4868863"/>
            <a:ext cx="1944688" cy="1763712"/>
          </a:xfrm>
          <a:prstGeom prst="rect">
            <a:avLst/>
          </a:prstGeom>
          <a:noFill/>
          <a:ln w="9525">
            <a:noFill/>
            <a:miter lim="800000"/>
            <a:headEnd/>
            <a:tailEnd/>
          </a:ln>
        </p:spPr>
      </p:pic>
      <p:pic>
        <p:nvPicPr>
          <p:cNvPr id="6172" name="Picture 12" descr="cbeebies"/>
          <p:cNvPicPr>
            <a:picLocks noChangeAspect="1" noChangeArrowheads="1"/>
          </p:cNvPicPr>
          <p:nvPr/>
        </p:nvPicPr>
        <p:blipFill>
          <a:blip r:embed="rId29"/>
          <a:srcRect/>
          <a:stretch>
            <a:fillRect/>
          </a:stretch>
        </p:blipFill>
        <p:spPr bwMode="auto">
          <a:xfrm>
            <a:off x="3163888" y="4219575"/>
            <a:ext cx="2017713" cy="1225550"/>
          </a:xfrm>
          <a:prstGeom prst="rect">
            <a:avLst/>
          </a:prstGeom>
          <a:noFill/>
          <a:ln w="57150">
            <a:solidFill>
              <a:srgbClr val="0099FF"/>
            </a:solidFill>
            <a:miter lim="800000"/>
            <a:headEnd/>
            <a:tailEnd/>
          </a:ln>
        </p:spPr>
      </p:pic>
      <p:sp>
        <p:nvSpPr>
          <p:cNvPr id="28" name="TextBox 27"/>
          <p:cNvSpPr txBox="1"/>
          <p:nvPr/>
        </p:nvSpPr>
        <p:spPr>
          <a:xfrm>
            <a:off x="2834045" y="2025650"/>
            <a:ext cx="3719155" cy="2177573"/>
          </a:xfrm>
          <a:prstGeom prst="rect">
            <a:avLst/>
          </a:prstGeom>
          <a:noFill/>
        </p:spPr>
        <p:txBody>
          <a:bodyPr wrap="square" rtlCol="0">
            <a:spAutoFit/>
          </a:bodyPr>
          <a:lstStyle/>
          <a:p>
            <a:r>
              <a:rPr lang="en-GB" sz="2200" dirty="0" smtClean="0"/>
              <a:t>94% of 5-15 year olds live in a household with internet access and over a third of all 3-4 years old are accessing the internet in their homes. </a:t>
            </a:r>
          </a:p>
          <a:p>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tay-safe-on-line.jpg"/>
          <p:cNvPicPr>
            <a:picLocks noChangeAspect="1"/>
          </p:cNvPicPr>
          <p:nvPr/>
        </p:nvPicPr>
        <p:blipFill>
          <a:blip r:embed="rId3"/>
          <a:stretch>
            <a:fillRect/>
          </a:stretch>
        </p:blipFill>
        <p:spPr>
          <a:xfrm>
            <a:off x="2221302" y="0"/>
            <a:ext cx="4701396"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creen Shot 2017-11-21 at 7.36.04 PM.png"/>
          <p:cNvPicPr>
            <a:picLocks noGrp="1" noChangeAspect="1"/>
          </p:cNvPicPr>
          <p:nvPr>
            <p:ph idx="1"/>
          </p:nvPr>
        </p:nvPicPr>
        <p:blipFill>
          <a:blip r:embed="rId2"/>
          <a:stretch>
            <a:fillRect/>
          </a:stretch>
        </p:blipFill>
        <p:spPr>
          <a:xfrm>
            <a:off x="549275" y="2286000"/>
            <a:ext cx="3852182" cy="4343400"/>
          </a:xfrm>
        </p:spPr>
      </p:pic>
      <p:pic>
        <p:nvPicPr>
          <p:cNvPr id="5" name="Picture 4" descr="Screen Shot 2017-11-21 at 7.36.38 PM.png"/>
          <p:cNvPicPr>
            <a:picLocks noChangeAspect="1"/>
          </p:cNvPicPr>
          <p:nvPr/>
        </p:nvPicPr>
        <p:blipFill>
          <a:blip r:embed="rId3"/>
          <a:stretch>
            <a:fillRect/>
          </a:stretch>
        </p:blipFill>
        <p:spPr>
          <a:xfrm>
            <a:off x="4401457" y="0"/>
            <a:ext cx="4742543" cy="3155069"/>
          </a:xfrm>
          <a:prstGeom prst="rect">
            <a:avLst/>
          </a:prstGeom>
        </p:spPr>
      </p:pic>
      <p:sp>
        <p:nvSpPr>
          <p:cNvPr id="6" name="Rectangle 5"/>
          <p:cNvSpPr/>
          <p:nvPr/>
        </p:nvSpPr>
        <p:spPr>
          <a:xfrm>
            <a:off x="4572000" y="3490079"/>
            <a:ext cx="4572000" cy="3139321"/>
          </a:xfrm>
          <a:prstGeom prst="rect">
            <a:avLst/>
          </a:prstGeom>
        </p:spPr>
        <p:txBody>
          <a:bodyPr>
            <a:spAutoFit/>
          </a:bodyPr>
          <a:lstStyle/>
          <a:p>
            <a:r>
              <a:rPr lang="en-US" dirty="0" smtClean="0"/>
              <a:t>Help arrives just in time for </a:t>
            </a:r>
            <a:r>
              <a:rPr lang="en-US" dirty="0" err="1" smtClean="0"/>
              <a:t>Digiduck</a:t>
            </a:r>
            <a:r>
              <a:rPr lang="en-US" dirty="0" smtClean="0"/>
              <a:t>® when faced with a difficult decision! Follow </a:t>
            </a:r>
            <a:r>
              <a:rPr lang="en-US" dirty="0" err="1" smtClean="0"/>
              <a:t>Digiduck</a:t>
            </a:r>
            <a:r>
              <a:rPr lang="en-US" dirty="0" smtClean="0"/>
              <a:t>® and his pals in this story of friendship and responsibility online. The </a:t>
            </a:r>
            <a:r>
              <a:rPr lang="en-US" dirty="0" err="1" smtClean="0"/>
              <a:t>Digiduck</a:t>
            </a:r>
            <a:r>
              <a:rPr lang="en-US" dirty="0" smtClean="0"/>
              <a:t>® collection has been created to help parents and teachers educate children aged 3 - 7 about how to be a good friend online.  The collection now includes a book, PDF and interactive app.</a:t>
            </a:r>
            <a:endParaRPr lang="en-US" dirty="0"/>
          </a:p>
        </p:txBody>
      </p:sp>
      <p:sp>
        <p:nvSpPr>
          <p:cNvPr id="7" name="Rectangle 6"/>
          <p:cNvSpPr/>
          <p:nvPr/>
        </p:nvSpPr>
        <p:spPr>
          <a:xfrm>
            <a:off x="0" y="0"/>
            <a:ext cx="4572000" cy="2308324"/>
          </a:xfrm>
          <a:prstGeom prst="rect">
            <a:avLst/>
          </a:prstGeom>
        </p:spPr>
        <p:txBody>
          <a:bodyPr>
            <a:spAutoFit/>
          </a:bodyPr>
          <a:lstStyle/>
          <a:p>
            <a:r>
              <a:rPr lang="en-US" dirty="0" smtClean="0"/>
              <a:t>Join in with Mummy Penguin’s song and follow the adventures of </a:t>
            </a:r>
            <a:r>
              <a:rPr lang="en-US" dirty="0" err="1" smtClean="0"/>
              <a:t>Smartie</a:t>
            </a:r>
            <a:r>
              <a:rPr lang="en-US" dirty="0" smtClean="0"/>
              <a:t> the Penguin as he learns how to be safe on the </a:t>
            </a:r>
            <a:r>
              <a:rPr lang="en-US" dirty="0" err="1" smtClean="0"/>
              <a:t>internet. The</a:t>
            </a:r>
            <a:r>
              <a:rPr lang="en-US" dirty="0" smtClean="0"/>
              <a:t> story covers the following 3 themes;- Pop ups and in app purchasing - Inappropriate websites for older children - </a:t>
            </a:r>
            <a:r>
              <a:rPr lang="en-US" dirty="0" err="1" smtClean="0"/>
              <a:t>Cyberbullying</a:t>
            </a:r>
            <a:r>
              <a:rPr lang="en-US" dirty="0" smtClean="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04800" y="381000"/>
            <a:ext cx="7102726" cy="2585323"/>
          </a:xfrm>
          <a:prstGeom prst="rect">
            <a:avLst/>
          </a:prstGeom>
          <a:noFill/>
        </p:spPr>
        <p:txBody>
          <a:bodyPr wrap="none" rtlCol="0">
            <a:spAutoFit/>
          </a:bodyPr>
          <a:lstStyle/>
          <a:p>
            <a:r>
              <a:rPr lang="en-US" sz="2400" b="1" dirty="0" smtClean="0"/>
              <a:t>Just some of the benefits of using technology:</a:t>
            </a:r>
          </a:p>
          <a:p>
            <a:pPr marL="342900" indent="-342900">
              <a:buAutoNum type="arabicPeriod"/>
            </a:pPr>
            <a:r>
              <a:rPr lang="en-US" sz="2400" dirty="0" smtClean="0"/>
              <a:t>Better hand-eye coordination</a:t>
            </a:r>
          </a:p>
          <a:p>
            <a:pPr marL="342900" indent="-342900">
              <a:buAutoNum type="arabicPeriod"/>
            </a:pPr>
            <a:r>
              <a:rPr lang="en-US" sz="2400" dirty="0" smtClean="0"/>
              <a:t>Improves language skills</a:t>
            </a:r>
          </a:p>
          <a:p>
            <a:pPr marL="342900" indent="-342900">
              <a:buAutoNum type="arabicPeriod"/>
            </a:pPr>
            <a:r>
              <a:rPr lang="en-US" sz="2400" dirty="0" smtClean="0"/>
              <a:t>Increases motivation to complete tasks</a:t>
            </a:r>
          </a:p>
          <a:p>
            <a:pPr marL="342900" indent="-342900">
              <a:buAutoNum type="arabicPeriod"/>
            </a:pPr>
            <a:r>
              <a:rPr lang="en-US" sz="2400" dirty="0" smtClean="0"/>
              <a:t>Develops problem solving skills </a:t>
            </a:r>
          </a:p>
          <a:p>
            <a:pPr marL="342900" indent="-342900">
              <a:buAutoNum type="arabicPeriod"/>
            </a:pPr>
            <a:r>
              <a:rPr lang="en-US" sz="2400" dirty="0" smtClean="0"/>
              <a:t>Develops skills and talents   </a:t>
            </a:r>
          </a:p>
          <a:p>
            <a:endParaRPr lang="en-US" dirty="0"/>
          </a:p>
        </p:txBody>
      </p:sp>
      <p:pic>
        <p:nvPicPr>
          <p:cNvPr id="3" name="Picture 2" descr="blog-pic-4.jpg"/>
          <p:cNvPicPr>
            <a:picLocks noChangeAspect="1"/>
          </p:cNvPicPr>
          <p:nvPr/>
        </p:nvPicPr>
        <p:blipFill>
          <a:blip r:embed="rId2"/>
          <a:stretch>
            <a:fillRect/>
          </a:stretch>
        </p:blipFill>
        <p:spPr>
          <a:xfrm>
            <a:off x="6374791" y="3048000"/>
            <a:ext cx="2769209" cy="2072260"/>
          </a:xfrm>
          <a:prstGeom prst="rect">
            <a:avLst/>
          </a:prstGeom>
        </p:spPr>
      </p:pic>
      <p:pic>
        <p:nvPicPr>
          <p:cNvPr id="4" name="Picture 3" descr="blog-3-pic-10.jpg"/>
          <p:cNvPicPr>
            <a:picLocks noChangeAspect="1"/>
          </p:cNvPicPr>
          <p:nvPr/>
        </p:nvPicPr>
        <p:blipFill>
          <a:blip r:embed="rId3"/>
          <a:stretch>
            <a:fillRect/>
          </a:stretch>
        </p:blipFill>
        <p:spPr>
          <a:xfrm>
            <a:off x="304800" y="4698999"/>
            <a:ext cx="2920391" cy="1946927"/>
          </a:xfrm>
          <a:prstGeom prst="rect">
            <a:avLst/>
          </a:prstGeom>
        </p:spPr>
      </p:pic>
      <p:pic>
        <p:nvPicPr>
          <p:cNvPr id="5" name="Picture 4" descr="blog-3-pic-11.jpg"/>
          <p:cNvPicPr>
            <a:picLocks noChangeAspect="1"/>
          </p:cNvPicPr>
          <p:nvPr/>
        </p:nvPicPr>
        <p:blipFill>
          <a:blip r:embed="rId4"/>
          <a:stretch>
            <a:fillRect/>
          </a:stretch>
        </p:blipFill>
        <p:spPr>
          <a:xfrm>
            <a:off x="3225190" y="4476387"/>
            <a:ext cx="3251809" cy="2167873"/>
          </a:xfrm>
          <a:prstGeom prst="rect">
            <a:avLst/>
          </a:prstGeom>
        </p:spPr>
      </p:pic>
      <p:pic>
        <p:nvPicPr>
          <p:cNvPr id="6" name="Picture 5" descr="blog-3-pic-2.jpg"/>
          <p:cNvPicPr>
            <a:picLocks noChangeAspect="1"/>
          </p:cNvPicPr>
          <p:nvPr/>
        </p:nvPicPr>
        <p:blipFill>
          <a:blip r:embed="rId5"/>
          <a:stretch>
            <a:fillRect/>
          </a:stretch>
        </p:blipFill>
        <p:spPr>
          <a:xfrm>
            <a:off x="7391400" y="381000"/>
            <a:ext cx="1427497" cy="2159000"/>
          </a:xfrm>
          <a:prstGeom prst="rect">
            <a:avLst/>
          </a:prstGeom>
        </p:spPr>
      </p:pic>
      <p:pic>
        <p:nvPicPr>
          <p:cNvPr id="7" name="Picture 6" descr="blog-3-pic-5.jpg"/>
          <p:cNvPicPr>
            <a:picLocks noChangeAspect="1"/>
          </p:cNvPicPr>
          <p:nvPr/>
        </p:nvPicPr>
        <p:blipFill>
          <a:blip r:embed="rId6"/>
          <a:stretch>
            <a:fillRect/>
          </a:stretch>
        </p:blipFill>
        <p:spPr>
          <a:xfrm>
            <a:off x="1066800" y="2870199"/>
            <a:ext cx="2743200" cy="1828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1"/>
          <p:cNvSpPr txBox="1">
            <a:spLocks/>
          </p:cNvSpPr>
          <p:nvPr/>
        </p:nvSpPr>
        <p:spPr>
          <a:xfrm>
            <a:off x="1322921" y="1752600"/>
            <a:ext cx="6498158" cy="1724867"/>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
                <a:schemeClr val="accent1">
                  <a:lumMod val="60000"/>
                  <a:lumOff val="40000"/>
                </a:schemeClr>
              </a:buClr>
              <a:buSzPct val="110000"/>
              <a:buFont typeface="Wingdings 2" pitchFamily="18" charset="2"/>
              <a:buNone/>
              <a:tabLst/>
              <a:defRPr/>
            </a:pPr>
            <a:r>
              <a:rPr kumimoji="0" lang="en-US" sz="4600" b="0" i="0" u="none" strike="noStrike" kern="1200" cap="none" spc="0" normalizeH="0" baseline="0" noProof="0" dirty="0" smtClean="0">
                <a:ln>
                  <a:noFill/>
                </a:ln>
                <a:solidFill>
                  <a:schemeClr val="accent1"/>
                </a:solidFill>
                <a:effectLst/>
                <a:uLnTx/>
                <a:uFillTx/>
                <a:latin typeface="+mj-lt"/>
                <a:ea typeface="+mj-ea"/>
                <a:cs typeface="+mj-cs"/>
              </a:rPr>
              <a:t>Using apps / games</a:t>
            </a:r>
          </a:p>
          <a:p>
            <a:pPr marL="0" marR="0" lvl="0" indent="0" algn="ctr" defTabSz="914400" rtl="0" eaLnBrk="1" fontAlgn="auto" latinLnBrk="0" hangingPunct="1">
              <a:lnSpc>
                <a:spcPct val="100000"/>
              </a:lnSpc>
              <a:spcBef>
                <a:spcPct val="0"/>
              </a:spcBef>
              <a:spcAft>
                <a:spcPts val="0"/>
              </a:spcAft>
              <a:buClr>
                <a:schemeClr val="accent1">
                  <a:lumMod val="60000"/>
                  <a:lumOff val="40000"/>
                </a:schemeClr>
              </a:buClr>
              <a:buSzPct val="110000"/>
              <a:buFont typeface="Wingdings 2" pitchFamily="18" charset="2"/>
              <a:buNone/>
              <a:tabLst/>
              <a:defRPr/>
            </a:pPr>
            <a:r>
              <a:rPr lang="en-US" sz="2400" dirty="0" smtClean="0">
                <a:solidFill>
                  <a:schemeClr val="accent1"/>
                </a:solidFill>
                <a:latin typeface="+mj-lt"/>
                <a:ea typeface="+mj-ea"/>
                <a:cs typeface="+mj-cs"/>
              </a:rPr>
              <a:t>Things to consider</a:t>
            </a:r>
            <a:r>
              <a:rPr kumimoji="0" lang="en-US" sz="4600" b="0" i="0" u="none" strike="noStrike" kern="1200" cap="none" spc="0" normalizeH="0" baseline="0" noProof="0" dirty="0" smtClean="0">
                <a:ln>
                  <a:noFill/>
                </a:ln>
                <a:solidFill>
                  <a:schemeClr val="accent1"/>
                </a:solidFill>
                <a:effectLst/>
                <a:uLnTx/>
                <a:uFillTx/>
                <a:latin typeface="+mj-lt"/>
                <a:ea typeface="+mj-ea"/>
                <a:cs typeface="+mj-cs"/>
              </a:rPr>
              <a:t/>
            </a:r>
            <a:br>
              <a:rPr kumimoji="0" lang="en-US" sz="4600" b="0" i="0" u="none" strike="noStrike" kern="1200" cap="none" spc="0" normalizeH="0" baseline="0" noProof="0" dirty="0" smtClean="0">
                <a:ln>
                  <a:noFill/>
                </a:ln>
                <a:solidFill>
                  <a:schemeClr val="accent1"/>
                </a:solidFill>
                <a:effectLst/>
                <a:uLnTx/>
                <a:uFillTx/>
                <a:latin typeface="+mj-lt"/>
                <a:ea typeface="+mj-ea"/>
                <a:cs typeface="+mj-cs"/>
              </a:rPr>
            </a:br>
            <a:endParaRPr kumimoji="0" lang="en-US" sz="4600" b="0" i="0" u="none" strike="noStrike" kern="1200" cap="none" spc="0" normalizeH="0" baseline="0" noProof="0" dirty="0">
              <a:ln>
                <a:noFill/>
              </a:ln>
              <a:solidFill>
                <a:schemeClr val="accent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31.37 PM.png"/>
          <p:cNvPicPr>
            <a:picLocks noChangeAspect="1"/>
          </p:cNvPicPr>
          <p:nvPr/>
        </p:nvPicPr>
        <p:blipFill>
          <a:blip r:embed="rId2"/>
          <a:stretch>
            <a:fillRect/>
          </a:stretch>
        </p:blipFill>
        <p:spPr>
          <a:xfrm>
            <a:off x="0" y="0"/>
            <a:ext cx="9144000" cy="2991704"/>
          </a:xfrm>
          <a:prstGeom prst="rect">
            <a:avLst/>
          </a:prstGeom>
        </p:spPr>
      </p:pic>
      <p:pic>
        <p:nvPicPr>
          <p:cNvPr id="5" name="Picture 4" descr="Screen Shot 2017-11-14 at 9.34.54 PM.png"/>
          <p:cNvPicPr>
            <a:picLocks noChangeAspect="1"/>
          </p:cNvPicPr>
          <p:nvPr/>
        </p:nvPicPr>
        <p:blipFill>
          <a:blip r:embed="rId3"/>
          <a:stretch>
            <a:fillRect/>
          </a:stretch>
        </p:blipFill>
        <p:spPr>
          <a:xfrm>
            <a:off x="1981200" y="3152899"/>
            <a:ext cx="4953000" cy="370510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32.08 PM.png"/>
          <p:cNvPicPr>
            <a:picLocks noChangeAspect="1"/>
          </p:cNvPicPr>
          <p:nvPr/>
        </p:nvPicPr>
        <p:blipFill>
          <a:blip r:embed="rId2"/>
          <a:stretch>
            <a:fillRect/>
          </a:stretch>
        </p:blipFill>
        <p:spPr>
          <a:xfrm>
            <a:off x="0" y="0"/>
            <a:ext cx="9144000" cy="2934902"/>
          </a:xfrm>
          <a:prstGeom prst="rect">
            <a:avLst/>
          </a:prstGeom>
        </p:spPr>
      </p:pic>
      <p:pic>
        <p:nvPicPr>
          <p:cNvPr id="5" name="Picture 4" descr="Screen Shot 2017-11-14 at 9.35.26 PM.png"/>
          <p:cNvPicPr>
            <a:picLocks noChangeAspect="1"/>
          </p:cNvPicPr>
          <p:nvPr/>
        </p:nvPicPr>
        <p:blipFill>
          <a:blip r:embed="rId3"/>
          <a:stretch>
            <a:fillRect/>
          </a:stretch>
        </p:blipFill>
        <p:spPr>
          <a:xfrm>
            <a:off x="1981200" y="3042683"/>
            <a:ext cx="4515375" cy="381531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32.33 PM.png"/>
          <p:cNvPicPr>
            <a:picLocks noChangeAspect="1"/>
          </p:cNvPicPr>
          <p:nvPr/>
        </p:nvPicPr>
        <p:blipFill>
          <a:blip r:embed="rId2"/>
          <a:stretch>
            <a:fillRect/>
          </a:stretch>
        </p:blipFill>
        <p:spPr>
          <a:xfrm>
            <a:off x="0" y="0"/>
            <a:ext cx="9144000" cy="357371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YPS social-media poster.jpg"/>
          <p:cNvPicPr>
            <a:picLocks noGrp="1" noChangeAspect="1"/>
          </p:cNvPicPr>
          <p:nvPr>
            <p:ph idx="1"/>
          </p:nvPr>
        </p:nvPicPr>
        <p:blipFill>
          <a:blip r:embed="rId2"/>
          <a:srcRect l="1710" t="2419" r="8552" b="12097"/>
          <a:stretch>
            <a:fillRect/>
          </a:stretch>
        </p:blipFill>
        <p:spPr>
          <a:xfrm>
            <a:off x="0" y="0"/>
            <a:ext cx="9082204" cy="6553200"/>
          </a:xfrm>
        </p:spPr>
      </p:pic>
      <p:sp>
        <p:nvSpPr>
          <p:cNvPr id="5" name="Rectangle 4"/>
          <p:cNvSpPr/>
          <p:nvPr/>
        </p:nvSpPr>
        <p:spPr>
          <a:xfrm>
            <a:off x="0" y="0"/>
            <a:ext cx="1371600"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560902"/>
            <a:ext cx="8042276" cy="1336956"/>
          </a:xfrm>
        </p:spPr>
        <p:txBody>
          <a:bodyPr/>
          <a:lstStyle/>
          <a:p>
            <a:r>
              <a:rPr lang="en-US" sz="3000" dirty="0" smtClean="0"/>
              <a:t>Gaming</a:t>
            </a:r>
            <a:r>
              <a:rPr lang="en-US" dirty="0" smtClean="0"/>
              <a:t> </a:t>
            </a:r>
            <a:endParaRPr lang="en-US" dirty="0"/>
          </a:p>
        </p:txBody>
      </p:sp>
      <p:graphicFrame>
        <p:nvGraphicFramePr>
          <p:cNvPr id="29698" name="Object 2"/>
          <p:cNvGraphicFramePr>
            <a:graphicFrameLocks noChangeAspect="1"/>
          </p:cNvGraphicFramePr>
          <p:nvPr/>
        </p:nvGraphicFramePr>
        <p:xfrm>
          <a:off x="609600" y="889000"/>
          <a:ext cx="7924800" cy="3911600"/>
        </p:xfrm>
        <a:graphic>
          <a:graphicData uri="http://schemas.openxmlformats.org/presentationml/2006/ole">
            <p:oleObj spid="_x0000_s29698" name="Document" r:id="rId3" imgW="5486400" imgH="2540000" progId="Word.Document.12">
              <p:link updateAutomatic="1"/>
            </p:oleObj>
          </a:graphicData>
        </a:graphic>
      </p:graphicFrame>
      <p:pic>
        <p:nvPicPr>
          <p:cNvPr id="6" name="Picture 5" descr="http://www.pegi.info/en/index/id/33/media/img/320.gif"/>
          <p:cNvPicPr/>
          <p:nvPr/>
        </p:nvPicPr>
        <p:blipFill>
          <a:blip r:embed="rId4">
            <a:extLst>
              <a:ext uri="{28A0092B-C50C-407E-A947-70E740481C1C}">
                <a14:useLocalDpi xmlns:mv="urn:schemas-microsoft-com:mac:vml" xmlns:p="http://schemas.openxmlformats.org/presentationml/2006/main" xmlns="" xmlns:wpc="http://schemas.microsoft.com/office/word/2010/wordprocessingCanvas" xmlns:mc="http://schemas.openxmlformats.org/markup-compatibility/2006"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609600" y="4346892"/>
            <a:ext cx="1085850" cy="1364615"/>
          </a:xfrm>
          <a:prstGeom prst="rect">
            <a:avLst/>
          </a:prstGeom>
          <a:noFill/>
          <a:ln>
            <a:noFill/>
          </a:ln>
        </p:spPr>
      </p:pic>
      <p:pic>
        <p:nvPicPr>
          <p:cNvPr id="7" name="Picture 6" descr="http://www.pegi.info/en/index/id/33/media/img/321.gif"/>
          <p:cNvPicPr/>
          <p:nvPr/>
        </p:nvPicPr>
        <p:blipFill>
          <a:blip r:embed="rId5">
            <a:extLst>
              <a:ext uri="{28A0092B-C50C-407E-A947-70E740481C1C}">
                <a14:useLocalDpi xmlns:mv="urn:schemas-microsoft-com:mac:vml" xmlns:p="http://schemas.openxmlformats.org/presentationml/2006/main" xmlns="" xmlns:wpc="http://schemas.microsoft.com/office/word/2010/wordprocessingCanvas" xmlns:mc="http://schemas.openxmlformats.org/markup-compatibility/2006"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2286000" y="4346892"/>
            <a:ext cx="1085850" cy="1364615"/>
          </a:xfrm>
          <a:prstGeom prst="rect">
            <a:avLst/>
          </a:prstGeom>
          <a:noFill/>
          <a:ln>
            <a:noFill/>
          </a:ln>
        </p:spPr>
      </p:pic>
      <p:pic>
        <p:nvPicPr>
          <p:cNvPr id="8" name="Picture 7" descr="http://www.pegi.info/en/index/id/33/media/img/322.gif"/>
          <p:cNvPicPr/>
          <p:nvPr/>
        </p:nvPicPr>
        <p:blipFill>
          <a:blip r:embed="rId6">
            <a:extLst>
              <a:ext uri="{28A0092B-C50C-407E-A947-70E740481C1C}">
                <a14:useLocalDpi xmlns:mv="urn:schemas-microsoft-com:mac:vml" xmlns:p="http://schemas.openxmlformats.org/presentationml/2006/main" xmlns="" xmlns:wpc="http://schemas.microsoft.com/office/word/2010/wordprocessingCanvas" xmlns:mc="http://schemas.openxmlformats.org/markup-compatibility/2006"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3733800" y="4346892"/>
            <a:ext cx="1085850" cy="1364615"/>
          </a:xfrm>
          <a:prstGeom prst="rect">
            <a:avLst/>
          </a:prstGeom>
          <a:noFill/>
          <a:ln>
            <a:noFill/>
          </a:ln>
        </p:spPr>
      </p:pic>
      <p:pic>
        <p:nvPicPr>
          <p:cNvPr id="9" name="Picture 8" descr="http://www.pegi.info/en/index/id/33/media/img/323.gif"/>
          <p:cNvPicPr/>
          <p:nvPr/>
        </p:nvPicPr>
        <p:blipFill>
          <a:blip r:embed="rId7">
            <a:extLst>
              <a:ext uri="{28A0092B-C50C-407E-A947-70E740481C1C}">
                <a14:useLocalDpi xmlns:mv="urn:schemas-microsoft-com:mac:vml" xmlns:p="http://schemas.openxmlformats.org/presentationml/2006/main" xmlns="" xmlns:wpc="http://schemas.microsoft.com/office/word/2010/wordprocessingCanvas" xmlns:mc="http://schemas.openxmlformats.org/markup-compatibility/2006"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5410200" y="4346892"/>
            <a:ext cx="1085850" cy="1364615"/>
          </a:xfrm>
          <a:prstGeom prst="rect">
            <a:avLst/>
          </a:prstGeom>
          <a:noFill/>
          <a:ln>
            <a:noFill/>
          </a:ln>
        </p:spPr>
      </p:pic>
      <p:pic>
        <p:nvPicPr>
          <p:cNvPr id="10" name="Picture 9" descr="http://www.pegi.info/en/index/id/33/media/img/324.gif"/>
          <p:cNvPicPr/>
          <p:nvPr/>
        </p:nvPicPr>
        <p:blipFill>
          <a:blip r:embed="rId8">
            <a:extLst>
              <a:ext uri="{28A0092B-C50C-407E-A947-70E740481C1C}">
                <a14:useLocalDpi xmlns:mv="urn:schemas-microsoft-com:mac:vml" xmlns:p="http://schemas.openxmlformats.org/presentationml/2006/main" xmlns="" xmlns:wpc="http://schemas.microsoft.com/office/word/2010/wordprocessingCanvas" xmlns:mc="http://schemas.openxmlformats.org/markup-compatibility/2006"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6858000" y="4346892"/>
            <a:ext cx="1085850" cy="1364615"/>
          </a:xfrm>
          <a:prstGeom prst="rect">
            <a:avLst/>
          </a:prstGeom>
          <a:noFill/>
          <a:ln>
            <a:noFill/>
          </a:ln>
        </p:spPr>
      </p:pic>
      <p:sp>
        <p:nvSpPr>
          <p:cNvPr id="11" name="Rectangle 10"/>
          <p:cNvSpPr/>
          <p:nvPr/>
        </p:nvSpPr>
        <p:spPr>
          <a:xfrm>
            <a:off x="609600" y="5873114"/>
            <a:ext cx="5211232" cy="892552"/>
          </a:xfrm>
          <a:prstGeom prst="rect">
            <a:avLst/>
          </a:prstGeom>
        </p:spPr>
        <p:txBody>
          <a:bodyPr wrap="none">
            <a:spAutoFit/>
          </a:bodyPr>
          <a:lstStyle/>
          <a:p>
            <a:r>
              <a:rPr lang="en-US" sz="2600" dirty="0" smtClean="0">
                <a:hlinkClick r:id="rId9"/>
              </a:rPr>
              <a:t>http://www.pegi.info</a:t>
            </a:r>
            <a:endParaRPr lang="en-US" sz="2600" dirty="0" smtClean="0"/>
          </a:p>
          <a:p>
            <a:r>
              <a:rPr lang="en-US" sz="2600" dirty="0" smtClean="0"/>
              <a:t>Advice, Good Gaming Guide </a:t>
            </a:r>
            <a:r>
              <a:rPr lang="en-US" sz="2600" dirty="0" err="1" smtClean="0"/>
              <a:t>pdf</a:t>
            </a:r>
            <a:r>
              <a:rPr lang="en-US" sz="2600" dirty="0" smtClean="0"/>
              <a:t> </a:t>
            </a:r>
            <a:endParaRPr lang="en-US"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68478"/>
            <a:ext cx="8042276" cy="1336956"/>
          </a:xfrm>
        </p:spPr>
        <p:txBody>
          <a:bodyPr/>
          <a:lstStyle/>
          <a:p>
            <a:r>
              <a:rPr lang="en-US" sz="3000" dirty="0" smtClean="0">
                <a:hlinkClick r:id="rId3"/>
              </a:rPr>
              <a:t>https://www.net-aware.org.uk</a:t>
            </a:r>
            <a:r>
              <a:rPr lang="en-US" sz="3000" dirty="0" smtClean="0"/>
              <a:t> </a:t>
            </a:r>
            <a:endParaRPr lang="en-US" sz="3000" dirty="0"/>
          </a:p>
        </p:txBody>
      </p:sp>
      <p:pic>
        <p:nvPicPr>
          <p:cNvPr id="4" name="Picture 3" descr="Screen Shot 2017-11-19 at 8.55.44 PM.png"/>
          <p:cNvPicPr>
            <a:picLocks noChangeAspect="1"/>
          </p:cNvPicPr>
          <p:nvPr/>
        </p:nvPicPr>
        <p:blipFill>
          <a:blip r:embed="rId4"/>
          <a:stretch>
            <a:fillRect/>
          </a:stretch>
        </p:blipFill>
        <p:spPr>
          <a:xfrm>
            <a:off x="1" y="668478"/>
            <a:ext cx="3352800" cy="2512395"/>
          </a:xfrm>
          <a:prstGeom prst="rect">
            <a:avLst/>
          </a:prstGeom>
        </p:spPr>
      </p:pic>
      <p:pic>
        <p:nvPicPr>
          <p:cNvPr id="5" name="Picture 4" descr="Screen Shot 2017-11-19 at 8.56.07 PM.png"/>
          <p:cNvPicPr>
            <a:picLocks noChangeAspect="1"/>
          </p:cNvPicPr>
          <p:nvPr/>
        </p:nvPicPr>
        <p:blipFill>
          <a:blip r:embed="rId5"/>
          <a:stretch>
            <a:fillRect/>
          </a:stretch>
        </p:blipFill>
        <p:spPr>
          <a:xfrm>
            <a:off x="3352801" y="668478"/>
            <a:ext cx="5638799" cy="6189522"/>
          </a:xfrm>
          <a:prstGeom prst="rect">
            <a:avLst/>
          </a:prstGeom>
        </p:spPr>
      </p:pic>
      <p:sp>
        <p:nvSpPr>
          <p:cNvPr id="6" name="Rectangle 5"/>
          <p:cNvSpPr/>
          <p:nvPr/>
        </p:nvSpPr>
        <p:spPr>
          <a:xfrm>
            <a:off x="381000" y="3733800"/>
            <a:ext cx="2971801" cy="24384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Allows you to search for a site, game or app to find out more about it.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1"/>
          <p:cNvSpPr txBox="1">
            <a:spLocks/>
          </p:cNvSpPr>
          <p:nvPr/>
        </p:nvSpPr>
        <p:spPr>
          <a:xfrm>
            <a:off x="228600" y="-862434"/>
            <a:ext cx="8915399" cy="1724867"/>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
                <a:schemeClr val="accent1">
                  <a:lumMod val="60000"/>
                  <a:lumOff val="40000"/>
                </a:schemeClr>
              </a:buClr>
              <a:buSzPct val="110000"/>
              <a:buFont typeface="Wingdings 2" pitchFamily="18" charset="2"/>
              <a:buNone/>
              <a:tabLst/>
              <a:defRPr/>
            </a:pPr>
            <a:r>
              <a:rPr kumimoji="0" lang="en-US" sz="4600" b="0" i="0" u="none" strike="noStrike" kern="1200" cap="none" spc="0" normalizeH="0" baseline="0" noProof="0" dirty="0" smtClean="0">
                <a:ln>
                  <a:noFill/>
                </a:ln>
                <a:solidFill>
                  <a:schemeClr val="accent1"/>
                </a:solidFill>
                <a:effectLst/>
                <a:uLnTx/>
                <a:uFillTx/>
                <a:latin typeface="+mj-lt"/>
                <a:ea typeface="+mj-ea"/>
                <a:cs typeface="+mj-cs"/>
              </a:rPr>
              <a:t>Setting up parental controls</a:t>
            </a:r>
            <a:br>
              <a:rPr kumimoji="0" lang="en-US" sz="4600" b="0" i="0" u="none" strike="noStrike" kern="1200" cap="none" spc="0" normalizeH="0" baseline="0" noProof="0" dirty="0" smtClean="0">
                <a:ln>
                  <a:noFill/>
                </a:ln>
                <a:solidFill>
                  <a:schemeClr val="accent1"/>
                </a:solidFill>
                <a:effectLst/>
                <a:uLnTx/>
                <a:uFillTx/>
                <a:latin typeface="+mj-lt"/>
                <a:ea typeface="+mj-ea"/>
                <a:cs typeface="+mj-cs"/>
              </a:rPr>
            </a:br>
            <a:endParaRPr kumimoji="0" lang="en-US" sz="4600" b="0" i="0" u="none" strike="noStrike" kern="1200" cap="none" spc="0" normalizeH="0" baseline="0" noProof="0" dirty="0">
              <a:ln>
                <a:noFill/>
              </a:ln>
              <a:solidFill>
                <a:schemeClr val="accent1"/>
              </a:solidFill>
              <a:effectLst/>
              <a:uLnTx/>
              <a:uFillTx/>
              <a:latin typeface="+mj-lt"/>
              <a:ea typeface="+mj-ea"/>
              <a:cs typeface="+mj-cs"/>
            </a:endParaRPr>
          </a:p>
        </p:txBody>
      </p:sp>
      <p:sp>
        <p:nvSpPr>
          <p:cNvPr id="6" name="TextBox 5"/>
          <p:cNvSpPr txBox="1"/>
          <p:nvPr/>
        </p:nvSpPr>
        <p:spPr>
          <a:xfrm>
            <a:off x="2590800" y="862433"/>
            <a:ext cx="3775393" cy="461665"/>
          </a:xfrm>
          <a:prstGeom prst="rect">
            <a:avLst/>
          </a:prstGeom>
          <a:noFill/>
        </p:spPr>
        <p:txBody>
          <a:bodyPr wrap="none" rtlCol="0">
            <a:spAutoFit/>
          </a:bodyPr>
          <a:lstStyle/>
          <a:p>
            <a:r>
              <a:rPr lang="en-US" sz="2400" dirty="0" smtClean="0">
                <a:hlinkClick r:id="rId2"/>
              </a:rPr>
              <a:t>www.internetmatters.org</a:t>
            </a:r>
            <a:endParaRPr lang="en-US" sz="2400" dirty="0" smtClean="0"/>
          </a:p>
          <a:p>
            <a:endParaRPr lang="en-US" sz="2400" dirty="0"/>
          </a:p>
        </p:txBody>
      </p:sp>
      <p:pic>
        <p:nvPicPr>
          <p:cNvPr id="7" name="Picture 6" descr="Screen Shot 2017-11-14 at 9.45.30 PM.png"/>
          <p:cNvPicPr>
            <a:picLocks noChangeAspect="1"/>
          </p:cNvPicPr>
          <p:nvPr/>
        </p:nvPicPr>
        <p:blipFill>
          <a:blip r:embed="rId3"/>
          <a:stretch>
            <a:fillRect/>
          </a:stretch>
        </p:blipFill>
        <p:spPr>
          <a:xfrm>
            <a:off x="-1" y="1525804"/>
            <a:ext cx="9144000" cy="5332196"/>
          </a:xfrm>
          <a:prstGeom prst="rect">
            <a:avLst/>
          </a:prstGeom>
        </p:spPr>
      </p:pic>
      <p:sp>
        <p:nvSpPr>
          <p:cNvPr id="8" name="Oval 7"/>
          <p:cNvSpPr/>
          <p:nvPr/>
        </p:nvSpPr>
        <p:spPr>
          <a:xfrm>
            <a:off x="4876800" y="1981200"/>
            <a:ext cx="1981200" cy="685800"/>
          </a:xfrm>
          <a:prstGeom prst="ellipse">
            <a:avLst/>
          </a:prstGeom>
          <a:noFill/>
          <a:ln w="508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a:off x="5386449" y="1652649"/>
            <a:ext cx="65710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39.47 PM.png"/>
          <p:cNvPicPr>
            <a:picLocks noChangeAspect="1"/>
          </p:cNvPicPr>
          <p:nvPr/>
        </p:nvPicPr>
        <p:blipFill>
          <a:blip r:embed="rId2"/>
          <a:stretch>
            <a:fillRect/>
          </a:stretch>
        </p:blipFill>
        <p:spPr>
          <a:xfrm>
            <a:off x="361950" y="1765300"/>
            <a:ext cx="8420100" cy="33274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50.32 PM.png"/>
          <p:cNvPicPr>
            <a:picLocks noChangeAspect="1"/>
          </p:cNvPicPr>
          <p:nvPr/>
        </p:nvPicPr>
        <p:blipFill>
          <a:blip r:embed="rId2"/>
          <a:stretch>
            <a:fillRect/>
          </a:stretch>
        </p:blipFill>
        <p:spPr>
          <a:xfrm>
            <a:off x="0" y="685800"/>
            <a:ext cx="9144000" cy="4495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10.02.20 PM.png"/>
          <p:cNvPicPr>
            <a:picLocks noChangeAspect="1"/>
          </p:cNvPicPr>
          <p:nvPr/>
        </p:nvPicPr>
        <p:blipFill>
          <a:blip r:embed="rId2"/>
          <a:stretch>
            <a:fillRect/>
          </a:stretch>
        </p:blipFill>
        <p:spPr>
          <a:xfrm>
            <a:off x="228600" y="228600"/>
            <a:ext cx="5156200" cy="1168400"/>
          </a:xfrm>
          <a:prstGeom prst="rect">
            <a:avLst/>
          </a:prstGeom>
        </p:spPr>
      </p:pic>
      <p:pic>
        <p:nvPicPr>
          <p:cNvPr id="5" name="Picture 4" descr="Screen Shot 2017-11-14 at 10.03.34 PM.png"/>
          <p:cNvPicPr>
            <a:picLocks noChangeAspect="1"/>
          </p:cNvPicPr>
          <p:nvPr/>
        </p:nvPicPr>
        <p:blipFill>
          <a:blip r:embed="rId3"/>
          <a:stretch>
            <a:fillRect/>
          </a:stretch>
        </p:blipFill>
        <p:spPr>
          <a:xfrm>
            <a:off x="1143000" y="1447290"/>
            <a:ext cx="7315200" cy="528455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creen Shot 2017-11-20 at 9.57.30 PM.png"/>
          <p:cNvPicPr>
            <a:picLocks noGrp="1" noChangeAspect="1"/>
          </p:cNvPicPr>
          <p:nvPr>
            <p:ph idx="1"/>
          </p:nvPr>
        </p:nvPicPr>
        <p:blipFill>
          <a:blip r:embed="rId2"/>
          <a:stretch>
            <a:fillRect/>
          </a:stretch>
        </p:blipFill>
        <p:spPr>
          <a:xfrm>
            <a:off x="0" y="228600"/>
            <a:ext cx="9144000" cy="4800600"/>
          </a:xfr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reen Shot 2017-11-14 at 9.54.57 PM.png"/>
          <p:cNvPicPr>
            <a:picLocks noChangeAspect="1"/>
          </p:cNvPicPr>
          <p:nvPr/>
        </p:nvPicPr>
        <p:blipFill>
          <a:blip r:embed="rId2"/>
          <a:stretch>
            <a:fillRect/>
          </a:stretch>
        </p:blipFill>
        <p:spPr>
          <a:xfrm>
            <a:off x="3671937" y="3151852"/>
            <a:ext cx="5472063" cy="3706148"/>
          </a:xfrm>
          <a:prstGeom prst="rect">
            <a:avLst/>
          </a:prstGeom>
        </p:spPr>
      </p:pic>
      <p:pic>
        <p:nvPicPr>
          <p:cNvPr id="5" name="Picture 4" descr="Screen Shot 2017-11-14 at 9.55.46 PM.png"/>
          <p:cNvPicPr>
            <a:picLocks noChangeAspect="1"/>
          </p:cNvPicPr>
          <p:nvPr/>
        </p:nvPicPr>
        <p:blipFill>
          <a:blip r:embed="rId3"/>
          <a:stretch>
            <a:fillRect/>
          </a:stretch>
        </p:blipFill>
        <p:spPr>
          <a:xfrm>
            <a:off x="228599" y="0"/>
            <a:ext cx="5225899" cy="3151852"/>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11509</TotalTime>
  <Words>564</Words>
  <Application>Microsoft Macintosh PowerPoint</Application>
  <PresentationFormat>On-screen Show (4:3)</PresentationFormat>
  <Paragraphs>31</Paragraphs>
  <Slides>18</Slides>
  <Notes>3</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18</vt:i4>
      </vt:variant>
    </vt:vector>
  </HeadingPairs>
  <TitlesOfParts>
    <vt:vector size="20" baseType="lpstr">
      <vt:lpstr>Breeze</vt:lpstr>
      <vt:lpstr>???</vt:lpstr>
      <vt:lpstr>E-safety workshop  Helping to keep your children safe online.   </vt:lpstr>
      <vt:lpstr>Slide 2</vt:lpstr>
      <vt:lpstr>Slide 3</vt:lpstr>
      <vt:lpstr>Slide 4</vt:lpstr>
      <vt:lpstr>Slide 5</vt:lpstr>
      <vt:lpstr>Slide 6</vt:lpstr>
      <vt:lpstr>Slide 7</vt:lpstr>
      <vt:lpstr>Slide 8</vt:lpstr>
      <vt:lpstr>Slide 9</vt:lpstr>
      <vt:lpstr>Slide 10</vt:lpstr>
      <vt:lpstr>Gaming </vt:lpstr>
      <vt:lpstr>https://www.net-aware.org.uk </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E-safety workshop  Helping to keep your children safe online.   </dc:title>
  <dc:creator>Administrator</dc:creator>
  <cp:lastModifiedBy>Administrator</cp:lastModifiedBy>
  <cp:revision>96</cp:revision>
  <dcterms:created xsi:type="dcterms:W3CDTF">2018-01-10T12:02:44Z</dcterms:created>
  <dcterms:modified xsi:type="dcterms:W3CDTF">2018-01-10T12:02:59Z</dcterms:modified>
</cp:coreProperties>
</file>